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4"/>
  </p:sldMasterIdLst>
  <p:notesMasterIdLst>
    <p:notesMasterId r:id="rId19"/>
  </p:notesMasterIdLst>
  <p:sldIdLst>
    <p:sldId id="256" r:id="rId5"/>
    <p:sldId id="271" r:id="rId6"/>
    <p:sldId id="257" r:id="rId7"/>
    <p:sldId id="289" r:id="rId8"/>
    <p:sldId id="290" r:id="rId9"/>
    <p:sldId id="291" r:id="rId10"/>
    <p:sldId id="292" r:id="rId11"/>
    <p:sldId id="293" r:id="rId12"/>
    <p:sldId id="295" r:id="rId13"/>
    <p:sldId id="296" r:id="rId14"/>
    <p:sldId id="297" r:id="rId15"/>
    <p:sldId id="298" r:id="rId16"/>
    <p:sldId id="299" r:id="rId17"/>
    <p:sldId id="30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B122B1-487E-4203-B520-B66DE7B73D69}" v="6" dt="2024-09-06T10:05:36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738"/>
    <p:restoredTop sz="94575"/>
  </p:normalViewPr>
  <p:slideViewPr>
    <p:cSldViewPr>
      <p:cViewPr>
        <p:scale>
          <a:sx n="150" d="100"/>
          <a:sy n="150" d="100"/>
        </p:scale>
        <p:origin x="-1336" y="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25" Type="http://schemas.microsoft.com/office/2015/10/relationships/revisionInfo" Target="revisionInfo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9B71C-E52E-4336-892F-3506A61F9F3D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CD944-A8DC-4FFE-90D0-D68362B78AF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96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CD944-A8DC-4FFE-90D0-D68362B78AF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120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D47A47-DEC8-47DB-8FFF-5327559C82CC}" type="datetimeFigureOut">
              <a:rPr lang="fr-FR" smtClean="0"/>
              <a:pPr/>
              <a:t>10/09/24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54D25B-B6DE-44D0-A669-A2266C8CDE2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064896" cy="2952328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fr-FR" sz="2000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fr-FR" sz="2000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3100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PROGRAMME FORMATION DES ASSISTANTS </a:t>
            </a:r>
            <a:br>
              <a:rPr lang="fr-FR" sz="3100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fr-FR" sz="3100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EN MARCHE PUBLIC</a:t>
            </a:r>
            <a:r>
              <a:rPr lang="fr-FR" sz="20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fr-FR" sz="20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fr-FR" sz="20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fr-FR" sz="20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fr-FR" sz="2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CEREMONIE DE REMISE DES ATTESTATIONS </a:t>
            </a:r>
            <a:br>
              <a:rPr lang="fr-FR" sz="2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fr-FR" sz="2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fr-FR" sz="2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fr-FR" sz="2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PROMOTION 2</a:t>
            </a:r>
            <a:r>
              <a:rPr lang="fr-FR" sz="20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fr-FR" sz="20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fr-FR" sz="20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fr-FR" sz="20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fr-FR" sz="2000" i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Dakar - IRCOP, le 10 septembre 2024</a:t>
            </a:r>
            <a:endParaRPr lang="fr-FR" sz="2000" dirty="0">
              <a:solidFill>
                <a:srgbClr val="C00000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4628728"/>
            <a:ext cx="7854696" cy="1752600"/>
          </a:xfrm>
        </p:spPr>
        <p:txBody>
          <a:bodyPr>
            <a:normAutofit fontScale="92500" lnSpcReduction="20000"/>
          </a:bodyPr>
          <a:lstStyle/>
          <a:p>
            <a:endParaRPr lang="fr-FR" b="1" dirty="0"/>
          </a:p>
          <a:p>
            <a:endParaRPr lang="fr-FR" b="1" dirty="0"/>
          </a:p>
          <a:p>
            <a:r>
              <a:rPr lang="fr-FR" sz="1500" b="1" dirty="0">
                <a:latin typeface="Times New Roman" charset="0"/>
                <a:ea typeface="Times New Roman" charset="0"/>
                <a:cs typeface="Times New Roman" charset="0"/>
              </a:rPr>
              <a:t>Lamine SAMB </a:t>
            </a:r>
            <a:endParaRPr lang="fr-FR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fr-FR" sz="1500" dirty="0">
                <a:latin typeface="Times New Roman" charset="0"/>
                <a:ea typeface="Times New Roman" charset="0"/>
                <a:cs typeface="Times New Roman" charset="0"/>
              </a:rPr>
              <a:t>Chef Division Formation/ ARCOP</a:t>
            </a:r>
            <a:r>
              <a:rPr lang="fr-FR" sz="1500" b="1" dirty="0">
                <a:latin typeface="Times New Roman" charset="0"/>
                <a:ea typeface="Times New Roman" charset="0"/>
                <a:cs typeface="Times New Roman" charset="0"/>
              </a:rPr>
              <a:t>  </a:t>
            </a:r>
            <a:r>
              <a:rPr lang="fr-FR" sz="3500" b="1" dirty="0"/>
              <a:t/>
            </a:r>
            <a:br>
              <a:rPr lang="fr-FR" sz="3500" b="1" dirty="0"/>
            </a:br>
            <a:endParaRPr lang="fr-FR" sz="3500" dirty="0"/>
          </a:p>
          <a:p>
            <a:endParaRPr lang="fr-FR" dirty="0"/>
          </a:p>
        </p:txBody>
      </p:sp>
    </p:spTree>
  </p:cSld>
  <p:clrMapOvr>
    <a:masterClrMapping/>
  </p:clrMapOvr>
  <p:transition xmlns:p14="http://schemas.microsoft.com/office/powerpoint/2010/main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27784" y="1383480"/>
            <a:ext cx="4896544" cy="436910"/>
          </a:xfrm>
        </p:spPr>
        <p:txBody>
          <a:bodyPr>
            <a:normAutofit/>
          </a:bodyPr>
          <a:lstStyle/>
          <a:p>
            <a:pPr algn="ctr"/>
            <a:r>
              <a:rPr lang="fr-FR" sz="2000" b="1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IV. Performances REALISEES</a:t>
            </a:r>
            <a:endParaRPr lang="fr-FR" sz="2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4360" y="1844824"/>
            <a:ext cx="8435280" cy="367240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None/>
            </a:pPr>
            <a:endParaRPr lang="fr-FR" sz="1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Sur les cent cinquante-deux (152) étudiants sélectionnés </a:t>
            </a: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cent quarante-deux (142) </a:t>
            </a: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étudiants ont définitivement validé leur participation à ladite formation, soit un </a:t>
            </a: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taux de mobilisation de 93,42%.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n-US" sz="1800" dirty="0">
                <a:latin typeface="Times New Roman" charset="0"/>
                <a:ea typeface="Times New Roman" charset="0"/>
                <a:cs typeface="Times New Roman" charset="0"/>
              </a:rPr>
              <a:t>Une évaluation réussie des enseignements: variation des notes finales des TPE entre 10,9 et 18,85 (G n°1 de </a:t>
            </a:r>
            <a:r>
              <a:rPr lang="en-US" sz="1800" dirty="0" err="1">
                <a:latin typeface="Times New Roman" charset="0"/>
                <a:ea typeface="Times New Roman" charset="0"/>
                <a:cs typeface="Times New Roman" charset="0"/>
              </a:rPr>
              <a:t>Aly</a:t>
            </a:r>
            <a:r>
              <a:rPr lang="en-US" sz="1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800" dirty="0" err="1">
                <a:latin typeface="Times New Roman" charset="0"/>
                <a:ea typeface="Times New Roman" charset="0"/>
                <a:cs typeface="Times New Roman" charset="0"/>
              </a:rPr>
              <a:t>Souaré</a:t>
            </a:r>
            <a:r>
              <a:rPr lang="en-US" sz="1800" dirty="0">
                <a:latin typeface="Times New Roman" charset="0"/>
                <a:ea typeface="Times New Roman" charset="0"/>
                <a:cs typeface="Times New Roman" charset="0"/>
              </a:rPr>
              <a:t> DIALLO et G n°7 de </a:t>
            </a:r>
            <a:r>
              <a:rPr lang="en-US" sz="1800" dirty="0" err="1">
                <a:latin typeface="Times New Roman" charset="0"/>
                <a:ea typeface="Times New Roman" charset="0"/>
                <a:cs typeface="Times New Roman" charset="0"/>
              </a:rPr>
              <a:t>Yaya</a:t>
            </a:r>
            <a:r>
              <a:rPr lang="en-US" sz="1800" dirty="0">
                <a:latin typeface="Times New Roman" charset="0"/>
                <a:ea typeface="Times New Roman" charset="0"/>
                <a:cs typeface="Times New Roman" charset="0"/>
              </a:rPr>
              <a:t> SENGHOR);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+mj-lt"/>
              <a:buAutoNum type="arabicPeriod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Réussite au 1</a:t>
            </a:r>
            <a:r>
              <a:rPr lang="fr-FR" sz="1800" baseline="30000" dirty="0">
                <a:latin typeface="Times New Roman" charset="0"/>
                <a:ea typeface="Times New Roman" charset="0"/>
                <a:cs typeface="Times New Roman" charset="0"/>
              </a:rPr>
              <a:t>er</a:t>
            </a: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 tour: Groupes n°1 à n°11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+mj-lt"/>
              <a:buAutoNum type="arabicPeriod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Réussite au 2</a:t>
            </a:r>
            <a:r>
              <a:rPr lang="fr-FR" sz="1800" baseline="30000" dirty="0">
                <a:latin typeface="Times New Roman" charset="0"/>
                <a:ea typeface="Times New Roman" charset="0"/>
                <a:cs typeface="Times New Roman" charset="0"/>
              </a:rPr>
              <a:t>ème</a:t>
            </a: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 tour: Groupes n°12 à n°15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+mj-lt"/>
              <a:buAutoNum type="arabicPeriod"/>
            </a:pP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Groupes majors: Groupe n°1 et Groupe n°7 avec une note de  18, 85/ 20</a:t>
            </a:r>
            <a:endParaRPr lang="fr-FR" sz="1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235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fr-FR" sz="1800" dirty="0"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00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3768" y="1412776"/>
            <a:ext cx="5091336" cy="422920"/>
          </a:xfrm>
        </p:spPr>
        <p:txBody>
          <a:bodyPr>
            <a:normAutofit/>
          </a:bodyPr>
          <a:lstStyle/>
          <a:p>
            <a:pPr algn="ctr"/>
            <a:r>
              <a:rPr lang="fr-FR" sz="2000" b="1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IV. Performances REALISEES</a:t>
            </a:r>
            <a:endParaRPr lang="fr-FR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3548" y="2060848"/>
            <a:ext cx="8136904" cy="3888432"/>
          </a:xfrm>
        </p:spPr>
        <p:txBody>
          <a:bodyPr>
            <a:norm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b="1" dirty="0">
                <a:latin typeface="Times New Roman"/>
                <a:ea typeface="Times New Roman"/>
              </a:rPr>
              <a:t>Appui institutionnel au stage: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/>
                <a:ea typeface="Times New Roman"/>
              </a:rPr>
              <a:t>le 17 mars 2022, du </a:t>
            </a:r>
            <a:r>
              <a:rPr lang="fr-FR" sz="1800" b="1" dirty="0">
                <a:latin typeface="Times New Roman"/>
                <a:ea typeface="Times New Roman"/>
              </a:rPr>
              <a:t>Protocole de collaboration </a:t>
            </a:r>
            <a:r>
              <a:rPr lang="fr-FR" sz="1800" dirty="0">
                <a:latin typeface="Times New Roman"/>
                <a:ea typeface="Times New Roman"/>
              </a:rPr>
              <a:t>entre l’ARCOP et la Direction de l’emploi du </a:t>
            </a:r>
            <a:r>
              <a:rPr lang="fr-FR" sz="1800" kern="1800" dirty="0">
                <a:latin typeface="Times New Roman"/>
                <a:ea typeface="Times New Roman"/>
              </a:rPr>
              <a:t>ministère de l'Emploi, de la Formation professionnelle et de l'Artisanat </a:t>
            </a:r>
            <a:r>
              <a:rPr lang="fr-FR" sz="1800" dirty="0">
                <a:latin typeface="Times New Roman"/>
                <a:ea typeface="Times New Roman"/>
              </a:rPr>
              <a:t>avec l’appui constant et efficace de la Direction de Réglementation et des Affaires Juridiques (DRAJ)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endParaRPr lang="fr-FR" sz="18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L’affectation en stage des Assistants en marché public suivant l’application combinée des trois critères ci-dessous rappelés 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+mj-lt"/>
              <a:buAutoNum type="arabicPeriod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critère académique sur la base des notes des devoirs de groupes;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+mj-lt"/>
              <a:buAutoNum type="arabicPeriod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critères de la disponibilité en fonction de la zone de stage;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+mj-lt"/>
              <a:buAutoNum type="arabicPeriod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critère de l’offre de stage transmise par les autorités contractantes/ secteur privé.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endParaRPr lang="fr-FR" sz="1800" dirty="0">
              <a:latin typeface="Times New Roman"/>
              <a:ea typeface="Times New Roman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endParaRPr lang="fr-FR" sz="1800" dirty="0">
              <a:latin typeface="Times New Roman"/>
              <a:ea typeface="Times New Roman"/>
            </a:endParaRPr>
          </a:p>
          <a:p>
            <a:pPr>
              <a:buFont typeface="Wingdings" pitchFamily="2" charset="2"/>
              <a:buChar char="Ø"/>
            </a:pPr>
            <a:endParaRPr lang="fr-FR" b="1" dirty="0">
              <a:latin typeface="Times New Roman"/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C00000"/>
              </a:solidFill>
              <a:latin typeface="Times New Roman"/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C00000"/>
              </a:solidFill>
              <a:latin typeface="Times New Roman"/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C00000"/>
              </a:solidFill>
              <a:latin typeface="Times New Roman"/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C00000"/>
              </a:solidFill>
              <a:latin typeface="Times New Roman"/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C00000"/>
              </a:solidFill>
              <a:latin typeface="Times New Roman"/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20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7864" y="1340768"/>
            <a:ext cx="2643064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 Perspectives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4360" y="1988840"/>
            <a:ext cx="8435280" cy="38255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Peaufiner la stratégie d’accompagnement au stage </a:t>
            </a:r>
          </a:p>
          <a:p>
            <a:pPr algn="just">
              <a:lnSpc>
                <a:spcPct val="11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Caractère professionnel de la formation à différencier du stage: </a:t>
            </a:r>
          </a:p>
          <a:p>
            <a:pPr algn="just">
              <a:lnSpc>
                <a:spcPct val="110000"/>
              </a:lnSpc>
              <a:buClr>
                <a:srgbClr val="92D050"/>
              </a:buClr>
              <a:buFont typeface="Wingdings" charset="2"/>
              <a:buChar char="ü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La démarche participative et inclusive de la conception du programme de formation</a:t>
            </a:r>
          </a:p>
          <a:p>
            <a:pPr algn="just">
              <a:lnSpc>
                <a:spcPct val="110000"/>
              </a:lnSpc>
              <a:buClr>
                <a:srgbClr val="92D050"/>
              </a:buClr>
              <a:buFont typeface="Wingdings" charset="2"/>
              <a:buChar char="ü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Le contenu pédagogique actualisé et adapté à la professionnalisation de la commande publique</a:t>
            </a:r>
          </a:p>
          <a:p>
            <a:pPr algn="just">
              <a:lnSpc>
                <a:spcPct val="110000"/>
              </a:lnSpc>
              <a:buClr>
                <a:srgbClr val="92D050"/>
              </a:buClr>
              <a:buFont typeface="Wingdings" charset="2"/>
              <a:buChar char="ü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L’intervention  de professionnels dans la diffusion du programme</a:t>
            </a:r>
          </a:p>
          <a:p>
            <a:pPr algn="just">
              <a:lnSpc>
                <a:spcPct val="110000"/>
              </a:lnSpc>
              <a:buClr>
                <a:srgbClr val="92D050"/>
              </a:buClr>
              <a:buFont typeface="Wingdings" charset="2"/>
              <a:buChar char="ü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L’évaluation  sommative rigoureuse des connaissances et compétences </a:t>
            </a:r>
          </a:p>
          <a:p>
            <a:pPr algn="just">
              <a:lnSpc>
                <a:spcPct val="110000"/>
              </a:lnSpc>
              <a:buClr>
                <a:srgbClr val="92D050"/>
              </a:buClr>
              <a:buFont typeface="Wingdings" charset="2"/>
              <a:buChar char="ü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Encourager le stage en milieu professionnel durant la formation</a:t>
            </a:r>
          </a:p>
          <a:p>
            <a:pPr algn="just">
              <a:lnSpc>
                <a:spcPct val="110000"/>
              </a:lnSpc>
              <a:buClr>
                <a:srgbClr val="92D050"/>
              </a:buClr>
              <a:buFont typeface="Wingdings" charset="2"/>
              <a:buChar char="ü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une Attestation de Réussite dès la fin de l’évaluation des enseignements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(retour expérience de la Promo 1 avec un taux de retrait de 7,14% des AR; 10/140)  </a:t>
            </a:r>
          </a:p>
          <a:p>
            <a:pPr algn="just">
              <a:lnSpc>
                <a:spcPct val="110000"/>
              </a:lnSpc>
              <a:buClr>
                <a:srgbClr val="92D050"/>
              </a:buClr>
              <a:buFont typeface="Wingdings" pitchFamily="2" charset="2"/>
              <a:buChar char="q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Intégrer une leçon de sortie de promotion:  l’éthique dans la commande publique</a:t>
            </a:r>
          </a:p>
          <a:p>
            <a:pPr marL="0" indent="0" algn="just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1690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27784" y="1129308"/>
            <a:ext cx="5235352" cy="499492"/>
          </a:xfrm>
        </p:spPr>
        <p:txBody>
          <a:bodyPr>
            <a:noAutofit/>
          </a:bodyPr>
          <a:lstStyle/>
          <a:p>
            <a:pPr algn="ctr"/>
            <a:r>
              <a:rPr lang="fr-FR" sz="2000" dirty="0">
                <a:solidFill>
                  <a:srgbClr val="E75C01"/>
                </a:solidFill>
              </a:rPr>
              <a:t/>
            </a:r>
            <a:br>
              <a:rPr lang="fr-FR" sz="2000" dirty="0">
                <a:solidFill>
                  <a:srgbClr val="E75C01"/>
                </a:solidFill>
              </a:rPr>
            </a:br>
            <a:r>
              <a:rPr lang="fr-FR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Remerciements &amp; Reconnaissance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74142" y="1628800"/>
            <a:ext cx="8195716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fr-FR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Equipe pédagogique</a:t>
            </a: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Formateurs agréés, </a:t>
            </a:r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Agents de l’ARCOP </a:t>
            </a:r>
          </a:p>
          <a:p>
            <a:pPr marL="0" indent="0">
              <a:buClr>
                <a:srgbClr val="00B050"/>
              </a:buClr>
              <a:buNone/>
            </a:pP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Equipe d’appuis techniques &amp; conseils: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solidFill>
                  <a:srgbClr val="1D2228"/>
                </a:solidFill>
                <a:latin typeface="Times New Roman" charset="0"/>
                <a:ea typeface="Times New Roman" charset="0"/>
                <a:cs typeface="Times New Roman" charset="0"/>
              </a:rPr>
              <a:t>DRHAGE:</a:t>
            </a:r>
            <a:r>
              <a:rPr lang="fr-FR" sz="1800" b="1" dirty="0">
                <a:solidFill>
                  <a:srgbClr val="1D2228"/>
                </a:solidFill>
                <a:latin typeface="Times New Roman" charset="0"/>
                <a:ea typeface="Times New Roman" charset="0"/>
                <a:cs typeface="Times New Roman" charset="0"/>
              </a:rPr>
              <a:t>, Amadou BAO</a:t>
            </a:r>
            <a:r>
              <a:rPr lang="fr-FR" sz="1800" dirty="0">
                <a:solidFill>
                  <a:srgbClr val="1D2228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fr-FR" sz="1800" b="1" dirty="0">
                <a:solidFill>
                  <a:srgbClr val="1D2228"/>
                </a:solidFill>
                <a:latin typeface="Times New Roman" charset="0"/>
                <a:ea typeface="Times New Roman" charset="0"/>
                <a:cs typeface="Times New Roman" charset="0"/>
              </a:rPr>
              <a:t>Fagaye GUEYE, Anta Touré DIOP et les agents de liaison</a:t>
            </a:r>
            <a:endParaRPr lang="fr-FR" sz="18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DRAJ:</a:t>
            </a: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 Alioune Badara DIOP,</a:t>
            </a:r>
            <a:r>
              <a:rPr lang="fr-FR" sz="1800" b="1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 Al Hassane DIOP et Baye Samba DIOP </a:t>
            </a:r>
            <a:endParaRPr lang="fr-FR" sz="18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DSD:</a:t>
            </a: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 Mouhamadou Lamine SARR, Ousmane BA et Ousseynou CISSE 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charset="0"/>
                <a:ea typeface="Times New Roman" charset="0"/>
                <a:cs typeface="Times New Roman" charset="0"/>
              </a:rPr>
              <a:t>DFAT:</a:t>
            </a: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 Mor GUEYE, Aida SAKHO, Diarra TINE, El Hadji </a:t>
            </a:r>
            <a:r>
              <a:rPr lang="fr-FR" sz="1800" b="1" dirty="0" err="1">
                <a:latin typeface="Times New Roman" charset="0"/>
                <a:ea typeface="Times New Roman" charset="0"/>
                <a:cs typeface="Times New Roman" charset="0"/>
              </a:rPr>
              <a:t>Momar</a:t>
            </a: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 NDAO et Ousseynou SOW </a:t>
            </a:r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b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Avec une pensée constante aux formateurs agréés: </a:t>
            </a:r>
            <a:r>
              <a:rPr lang="fr-FR" sz="1800" b="1" dirty="0">
                <a:latin typeface="Times New Roman" charset="0"/>
                <a:ea typeface="Times New Roman" charset="0"/>
                <a:cs typeface="Times New Roman" charset="0"/>
              </a:rPr>
              <a:t>Mansour DIOP, Mamadou SAMBE, Mandou NDIAYE, Abdou FAYE, Fama WADE et Mansour GAYE</a:t>
            </a:r>
          </a:p>
        </p:txBody>
      </p:sp>
    </p:spTree>
    <p:extLst>
      <p:ext uri="{BB962C8B-B14F-4D97-AF65-F5344CB8AC3E}">
        <p14:creationId xmlns:p14="http://schemas.microsoft.com/office/powerpoint/2010/main" val="1046052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9532" y="2240868"/>
            <a:ext cx="8424936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3600" b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MERCI &amp; </a:t>
            </a:r>
          </a:p>
          <a:p>
            <a:pPr marL="0" indent="0" algn="ctr">
              <a:buNone/>
            </a:pPr>
            <a:r>
              <a:rPr lang="fr-FR" sz="3600" b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HAUTE DISPONIBILITÉ RÉAFFIRMÉE</a:t>
            </a:r>
          </a:p>
        </p:txBody>
      </p:sp>
    </p:spTree>
    <p:extLst>
      <p:ext uri="{BB962C8B-B14F-4D97-AF65-F5344CB8AC3E}">
        <p14:creationId xmlns:p14="http://schemas.microsoft.com/office/powerpoint/2010/main" val="121872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19256" cy="2016224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fr-FR" u="sng" dirty="0">
                <a:latin typeface="Times New Roman" pitchFamily="18" charset="0"/>
                <a:cs typeface="Times New Roman" pitchFamily="18" charset="0"/>
              </a:rPr>
              <a:t>Deux problématiques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900" dirty="0">
                <a:latin typeface="Times New Roman" pitchFamily="18" charset="0"/>
                <a:cs typeface="Times New Roman" pitchFamily="18" charset="0"/>
              </a:rPr>
              <a:t>La professionnalisation limitée des autorités contractantes dans la passation des marchés publics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900" dirty="0">
                <a:latin typeface="Times New Roman" pitchFamily="18" charset="0"/>
                <a:cs typeface="Times New Roman" pitchFamily="18" charset="0"/>
              </a:rPr>
              <a:t>La difficile insertion professionnelle des jeunes diplômés de l’enseignement supérieur</a:t>
            </a:r>
          </a:p>
          <a:p>
            <a:pPr marL="571500" indent="-571500">
              <a:buClr>
                <a:srgbClr val="00B050"/>
              </a:buClr>
              <a:buNone/>
            </a:pP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</a:pPr>
            <a:endParaRPr lang="fr-FR" dirty="0"/>
          </a:p>
          <a:p>
            <a:pPr marL="571500" indent="-571500">
              <a:buNone/>
            </a:pP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5C052295-854C-D276-4307-BEECADC89025}"/>
              </a:ext>
            </a:extLst>
          </p:cNvPr>
          <p:cNvSpPr txBox="1">
            <a:spLocks/>
          </p:cNvSpPr>
          <p:nvPr/>
        </p:nvSpPr>
        <p:spPr>
          <a:xfrm>
            <a:off x="457200" y="3297022"/>
            <a:ext cx="8507288" cy="352839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Clr>
                <a:srgbClr val="00B050"/>
              </a:buClr>
              <a:buFont typeface="Wingdings"/>
              <a:buNone/>
            </a:pPr>
            <a:r>
              <a:rPr lang="fr-FR" sz="2600" u="sng" dirty="0">
                <a:latin typeface="Times New Roman" pitchFamily="18" charset="0"/>
                <a:cs typeface="Times New Roman" pitchFamily="18" charset="0"/>
              </a:rPr>
              <a:t>Une réponse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marL="571500" indent="-571500">
              <a:buClr>
                <a:srgbClr val="00B050"/>
              </a:buClr>
              <a:buFont typeface="Wingdings"/>
              <a:buNone/>
            </a:pPr>
            <a:endParaRPr lang="fr-FR" sz="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2100" dirty="0">
                <a:latin typeface="Times New Roman" pitchFamily="18" charset="0"/>
                <a:cs typeface="Times New Roman" pitchFamily="18" charset="0"/>
              </a:rPr>
              <a:t>Le renforcement de la professionnalisation des autorités contractantes dans la passation des marchés au moyen de l’accompagnement des Assistants en marchés publics?</a:t>
            </a:r>
          </a:p>
          <a:p>
            <a:pPr marL="0" indent="0" algn="just">
              <a:buNone/>
            </a:pPr>
            <a:endParaRPr lang="fr-FR" sz="700" b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Wingdings"/>
              <a:buNone/>
            </a:pPr>
            <a:r>
              <a:rPr lang="fr-FR" sz="26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Plan de la prise de parole</a:t>
            </a:r>
            <a:r>
              <a:rPr lang="fr-FR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>
              <a:buFont typeface="Wingdings"/>
              <a:buNone/>
            </a:pPr>
            <a:endParaRPr lang="fr-FR" sz="1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rgbClr val="00B050"/>
              </a:buClr>
              <a:buFont typeface="+mj-lt"/>
              <a:buAutoNum type="romanUcPeriod"/>
            </a:pPr>
            <a:r>
              <a:rPr lang="fr-FR" sz="2100" dirty="0">
                <a:latin typeface="Times New Roman" pitchFamily="18" charset="0"/>
                <a:cs typeface="Times New Roman" pitchFamily="18" charset="0"/>
              </a:rPr>
              <a:t>cadre stratégique </a:t>
            </a:r>
          </a:p>
          <a:p>
            <a:pPr marL="514350" indent="-514350">
              <a:buClr>
                <a:srgbClr val="00B050"/>
              </a:buClr>
              <a:buFont typeface="+mj-lt"/>
              <a:buAutoNum type="romanUcPeriod"/>
            </a:pPr>
            <a:r>
              <a:rPr lang="fr-FR" sz="2100" dirty="0">
                <a:latin typeface="Times New Roman" pitchFamily="18" charset="0"/>
                <a:cs typeface="Times New Roman" pitchFamily="18" charset="0"/>
              </a:rPr>
              <a:t>cadre conceptuel</a:t>
            </a:r>
          </a:p>
          <a:p>
            <a:pPr marL="514350" indent="-514350">
              <a:buClr>
                <a:srgbClr val="00B050"/>
              </a:buClr>
              <a:buFont typeface="+mj-lt"/>
              <a:buAutoNum type="romanUcPeriod"/>
            </a:pPr>
            <a:r>
              <a:rPr lang="fr-FR" sz="2100" dirty="0">
                <a:latin typeface="Times New Roman" pitchFamily="18" charset="0"/>
                <a:cs typeface="Times New Roman" pitchFamily="18" charset="0"/>
              </a:rPr>
              <a:t>cadre opératoire</a:t>
            </a:r>
          </a:p>
          <a:p>
            <a:pPr marL="514350" indent="-514350">
              <a:buClr>
                <a:srgbClr val="00B050"/>
              </a:buClr>
              <a:buFont typeface="+mj-lt"/>
              <a:buAutoNum type="romanUcPeriod"/>
            </a:pPr>
            <a:r>
              <a:rPr lang="fr-FR" sz="2100" dirty="0">
                <a:latin typeface="Times New Roman" pitchFamily="18" charset="0"/>
                <a:cs typeface="Times New Roman" pitchFamily="18" charset="0"/>
              </a:rPr>
              <a:t>Performances réalisées </a:t>
            </a:r>
          </a:p>
          <a:p>
            <a:pPr marL="514350" indent="-514350">
              <a:buClr>
                <a:srgbClr val="00B050"/>
              </a:buClr>
              <a:buFont typeface="+mj-lt"/>
              <a:buAutoNum type="romanUcPeriod"/>
            </a:pPr>
            <a:r>
              <a:rPr lang="fr-FR" sz="2100" dirty="0">
                <a:latin typeface="Times New Roman" pitchFamily="18" charset="0"/>
                <a:cs typeface="Times New Roman" pitchFamily="18" charset="0"/>
              </a:rPr>
              <a:t>Perspectives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45020" y="764704"/>
            <a:ext cx="4587280" cy="550884"/>
          </a:xfrm>
        </p:spPr>
        <p:txBody>
          <a:bodyPr>
            <a:normAutofit/>
          </a:bodyPr>
          <a:lstStyle/>
          <a:p>
            <a:pPr marL="514350" lvl="0" indent="-514350" algn="ctr">
              <a:spcBef>
                <a:spcPts val="600"/>
              </a:spcBef>
              <a:buFont typeface="+mj-lt"/>
              <a:buAutoNum type="romanUcPeriod"/>
            </a:pPr>
            <a:r>
              <a:rPr lang="fr-FR" sz="1800" b="1" cap="none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LE CADRE STRATÉGI</a:t>
            </a:r>
            <a:r>
              <a:rPr lang="fr-FR" sz="1800" b="1" cap="none" dirty="0">
                <a:solidFill>
                  <a:prstClr val="black"/>
                </a:solidFill>
                <a:latin typeface="Vrinda" pitchFamily="34" charset="0"/>
                <a:ea typeface="+mn-ea"/>
                <a:cs typeface="Vrinda" pitchFamily="34" charset="0"/>
              </a:rPr>
              <a:t>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57024" y="1700808"/>
            <a:ext cx="8363272" cy="48737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A. UNE VISION DE LA DIRECTION GÉNÉRALE</a:t>
            </a:r>
          </a:p>
          <a:p>
            <a:pPr marL="0" indent="0" algn="ctr">
              <a:buNone/>
            </a:pPr>
            <a:endParaRPr lang="fr-FR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ts val="1900"/>
              </a:lnSpc>
              <a:spcAft>
                <a:spcPts val="0"/>
              </a:spcAft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« SMALL BUSINESS ACT MARCHE PUBLIC : une solution pour les groupes vulnérables : femmes et jeunes ».</a:t>
            </a:r>
          </a:p>
          <a:p>
            <a:pPr marL="0" indent="0" algn="ctr">
              <a:buNone/>
            </a:pPr>
            <a:endParaRPr lang="fr-FR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Note de service n° 00000054/ARMP/DG/DRH-AGE du 12 mai 2020 portant création du </a:t>
            </a:r>
            <a:r>
              <a:rPr lang="fr-FR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Comité Ad HOC  pour la formation, l’information et la communication</a:t>
            </a: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Clr>
                <a:srgbClr val="00B050"/>
              </a:buClr>
              <a:buNone/>
            </a:pP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Avec des compétences notamment de: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Conception d’une formation en ligne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Conception et élaboration d’un catalogue des formations</a:t>
            </a:r>
          </a:p>
          <a:p>
            <a:pPr marL="0" indent="0" algn="just">
              <a:buClr>
                <a:srgbClr val="00B050"/>
              </a:buClr>
              <a:buNone/>
            </a:pPr>
            <a:endParaRPr lang="fr-FR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Note de service n°00000010/ARMP/DG/CD-RAJ portant </a:t>
            </a:r>
            <a:r>
              <a:rPr lang="fr-FR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Comité technique pour l’accès des entreprises dirigées par les jeunes à la commande publique: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Renforcer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l’accès à la commande publique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Proposer et mettre en œuvre une stratégie d’accompagnement des startup et des PME dirigées par des jeunes</a:t>
            </a:r>
          </a:p>
          <a:p>
            <a:pPr>
              <a:buFont typeface="Wingdings" pitchFamily="2" charset="2"/>
              <a:buChar char="Ø"/>
            </a:pPr>
            <a:endParaRPr lang="fr-FR" sz="1600" dirty="0">
              <a:solidFill>
                <a:srgbClr val="000000"/>
              </a:solidFill>
              <a:latin typeface="Vrinda" pitchFamily="34" charset="0"/>
              <a:cs typeface="Vrinda" pitchFamily="34" charset="0"/>
            </a:endParaRPr>
          </a:p>
          <a:p>
            <a:pPr marL="0" indent="0">
              <a:buNone/>
            </a:pPr>
            <a:endParaRPr lang="fr-FR" sz="1600" dirty="0">
              <a:solidFill>
                <a:srgbClr val="000000"/>
              </a:solidFill>
              <a:latin typeface="Vrinda" pitchFamily="34" charset="0"/>
              <a:cs typeface="Vrinda" pitchFamily="34" charset="0"/>
            </a:endParaRPr>
          </a:p>
          <a:p>
            <a:pPr marL="0" indent="0">
              <a:buNone/>
            </a:pPr>
            <a:endParaRPr lang="fr-FR" sz="1800" dirty="0">
              <a:solidFill>
                <a:srgbClr val="000000"/>
              </a:solidFill>
              <a:latin typeface="Book Antiqua"/>
            </a:endParaRPr>
          </a:p>
          <a:p>
            <a:endParaRPr lang="fr-FR" sz="1800" dirty="0">
              <a:solidFill>
                <a:srgbClr val="000000"/>
              </a:solidFill>
              <a:latin typeface="Book Antiqua"/>
            </a:endParaRPr>
          </a:p>
          <a:p>
            <a:pPr>
              <a:buFont typeface="Wingdings" pitchFamily="2" charset="2"/>
              <a:buChar char="Ø"/>
            </a:pPr>
            <a:endParaRPr lang="fr-FR" sz="1800" dirty="0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70588" y="2024844"/>
            <a:ext cx="3363144" cy="360040"/>
          </a:xfrm>
        </p:spPr>
        <p:txBody>
          <a:bodyPr>
            <a:normAutofit fontScale="90000"/>
          </a:bodyPr>
          <a:lstStyle/>
          <a:p>
            <a:pPr lvl="0" algn="ctr">
              <a:spcBef>
                <a:spcPct val="20000"/>
              </a:spcBef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fr-FR" sz="1800" b="1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1800" b="1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B. Une vision Déclinée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78866" y="2459082"/>
            <a:ext cx="8186268" cy="3096345"/>
          </a:xfrm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§"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Politique  de Formation de l’ARCOP</a:t>
            </a:r>
          </a:p>
          <a:p>
            <a:pPr marL="0" indent="0">
              <a:buNone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Plan de Formation et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Appui Technique 2023</a:t>
            </a:r>
          </a:p>
          <a:p>
            <a:pPr marL="0" indent="0">
              <a:buNone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Programmes mensuels de </a:t>
            </a:r>
            <a:r>
              <a:rPr lang="fr-FR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Formation et Appui Technique 2023, Juillet-décembre 2023</a:t>
            </a:r>
          </a:p>
          <a:p>
            <a:pPr>
              <a:buClr>
                <a:srgbClr val="00B050"/>
              </a:buClr>
              <a:buFont typeface="Wingdings" pitchFamily="2" charset="2"/>
              <a:buChar char="§"/>
            </a:pPr>
            <a:endParaRPr lang="fr-FR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Programme Spécifique Formation des Assistants en Marché public, Juillet-décembre 2023</a:t>
            </a:r>
            <a:endParaRPr lang="fr-F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fr-FR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1800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="" xmlns:a16="http://schemas.microsoft.com/office/drawing/2014/main" id="{9C0C1DB9-307E-92F9-DADB-C329E00A660F}"/>
              </a:ext>
            </a:extLst>
          </p:cNvPr>
          <p:cNvSpPr txBox="1">
            <a:spLocks/>
          </p:cNvSpPr>
          <p:nvPr/>
        </p:nvSpPr>
        <p:spPr>
          <a:xfrm>
            <a:off x="2411760" y="1412776"/>
            <a:ext cx="4587280" cy="55088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ctr">
              <a:spcBef>
                <a:spcPts val="600"/>
              </a:spcBef>
              <a:buFont typeface="+mj-lt"/>
              <a:buAutoNum type="romanUcPeriod"/>
            </a:pPr>
            <a:r>
              <a:rPr lang="fr-FR" sz="1800" b="1" cap="none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</a:rPr>
              <a:t>LE CADRE STRATÉGIQUE </a:t>
            </a:r>
          </a:p>
        </p:txBody>
      </p:sp>
    </p:spTree>
    <p:extLst>
      <p:ext uri="{BB962C8B-B14F-4D97-AF65-F5344CB8AC3E}">
        <p14:creationId xmlns:p14="http://schemas.microsoft.com/office/powerpoint/2010/main" val="281148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3768" y="1052736"/>
            <a:ext cx="4306912" cy="494928"/>
          </a:xfrm>
        </p:spPr>
        <p:txBody>
          <a:bodyPr>
            <a:noAutofit/>
          </a:bodyPr>
          <a:lstStyle/>
          <a:p>
            <a:pPr marL="514350" lvl="0" indent="-514350" algn="ctr">
              <a:spcBef>
                <a:spcPts val="600"/>
              </a:spcBef>
            </a:pPr>
            <a:r>
              <a:rPr lang="fr-FR" sz="2000" dirty="0">
                <a:solidFill>
                  <a:prstClr val="black"/>
                </a:solidFill>
                <a:latin typeface="Constantia"/>
              </a:rPr>
              <a:t/>
            </a:r>
            <a:br>
              <a:rPr lang="fr-FR" sz="2000" dirty="0">
                <a:solidFill>
                  <a:prstClr val="black"/>
                </a:solidFill>
                <a:latin typeface="Constantia"/>
              </a:rPr>
            </a:br>
            <a:r>
              <a:rPr lang="fr-FR" sz="2000" dirty="0">
                <a:solidFill>
                  <a:prstClr val="black"/>
                </a:solidFill>
                <a:latin typeface="Constantia"/>
              </a:rPr>
              <a:t/>
            </a:r>
            <a:br>
              <a:rPr lang="fr-FR" sz="2000" dirty="0">
                <a:solidFill>
                  <a:prstClr val="black"/>
                </a:solidFill>
                <a:latin typeface="Constantia"/>
              </a:rPr>
            </a:br>
            <a:r>
              <a:rPr lang="fr-FR" sz="2000" dirty="0">
                <a:solidFill>
                  <a:prstClr val="black"/>
                </a:solidFill>
                <a:latin typeface="Constantia"/>
              </a:rPr>
              <a:t/>
            </a:r>
            <a:br>
              <a:rPr lang="fr-FR" sz="2000" dirty="0">
                <a:solidFill>
                  <a:prstClr val="black"/>
                </a:solidFill>
                <a:latin typeface="Constantia"/>
              </a:rPr>
            </a:br>
            <a:r>
              <a:rPr lang="fr-FR" sz="2000" dirty="0">
                <a:solidFill>
                  <a:prstClr val="black"/>
                </a:solidFill>
                <a:latin typeface="Constantia"/>
              </a:rPr>
              <a:t/>
            </a:r>
            <a:br>
              <a:rPr lang="fr-FR" sz="2000" dirty="0">
                <a:solidFill>
                  <a:prstClr val="black"/>
                </a:solidFill>
                <a:latin typeface="Constantia"/>
              </a:rPr>
            </a:br>
            <a:r>
              <a:rPr lang="fr-FR" sz="2000" dirty="0">
                <a:solidFill>
                  <a:prstClr val="black"/>
                </a:solidFill>
                <a:latin typeface="Constantia"/>
              </a:rPr>
              <a:t/>
            </a:r>
            <a:br>
              <a:rPr lang="fr-FR" sz="2000" dirty="0">
                <a:solidFill>
                  <a:prstClr val="black"/>
                </a:solidFill>
                <a:latin typeface="Constantia"/>
              </a:rPr>
            </a:br>
            <a:r>
              <a:rPr lang="fr-FR" sz="2000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II. </a:t>
            </a:r>
            <a:r>
              <a:rPr lang="fr-FR" sz="2000" b="1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LE </a:t>
            </a:r>
            <a:r>
              <a:rPr lang="fr-FR" sz="2000" b="1" cap="none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CADRE CONCEPTUEL</a:t>
            </a:r>
            <a:endParaRPr lang="fr-FR" sz="3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807594"/>
            <a:ext cx="8339360" cy="5085184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b="1" dirty="0">
                <a:latin typeface="Times New Roman" panose="02020603050405020304" pitchFamily="18" charset="0"/>
                <a:ea typeface="Times New Roman"/>
                <a:cs typeface="Times New Roman" pitchFamily="18" charset="0"/>
              </a:rPr>
              <a:t>La stratégie de la diffusion de la formation</a:t>
            </a:r>
            <a:r>
              <a:rPr lang="fr-FR" sz="1800" dirty="0">
                <a:latin typeface="Times New Roman" panose="02020603050405020304" pitchFamily="18" charset="0"/>
                <a:ea typeface="Times New Roman"/>
                <a:cs typeface="Times New Roman" pitchFamily="18" charset="0"/>
              </a:rPr>
              <a:t>:  bassins pédagogiques essentiels de la bonne conduite du programme. </a:t>
            </a:r>
          </a:p>
          <a:p>
            <a:pPr algn="just"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ea typeface="Times New Roman"/>
                <a:cs typeface="Times New Roman" pitchFamily="18" charset="0"/>
              </a:rPr>
              <a:t>une matrice de la formation </a:t>
            </a:r>
          </a:p>
          <a:p>
            <a:pPr algn="just"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TDRs actualisé</a:t>
            </a:r>
            <a:r>
              <a:rPr lang="fr-F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formation des Assistants en marché public</a:t>
            </a:r>
          </a:p>
          <a:p>
            <a:pPr algn="just"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programme de la formation actualisé (avec une version 8) </a:t>
            </a:r>
          </a:p>
          <a:p>
            <a:pPr algn="just"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bassin de formateurs agréés et experts   </a:t>
            </a:r>
          </a:p>
          <a:p>
            <a:pPr algn="just"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b="1" dirty="0">
                <a:latin typeface="Times New Roman" panose="02020603050405020304" pitchFamily="18" charset="0"/>
                <a:cs typeface="Times New Roman" pitchFamily="18" charset="0"/>
              </a:rPr>
              <a:t>Objectifs spécifiques: </a:t>
            </a:r>
          </a:p>
          <a:p>
            <a:pPr lvl="0" algn="just">
              <a:lnSpc>
                <a:spcPct val="115000"/>
              </a:lnSpc>
              <a:spcAft>
                <a:spcPts val="500"/>
              </a:spcAft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assister les autorités contractantes dans le déroulement de leurs procédures de marché ; 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accroitre  la  performance du déroulement des procédures de passation des marchés publics 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ea typeface="Times New Roman"/>
                <a:cs typeface="Times New Roman" pitchFamily="18" charset="0"/>
              </a:rPr>
              <a:t>faciliter l’insertion professionnelle de jeunes dans le secteur de la passation des Marchés publics</a:t>
            </a:r>
            <a:endParaRPr lang="fr-FR" sz="18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01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5776" y="1196752"/>
            <a:ext cx="5091336" cy="436910"/>
          </a:xfrm>
        </p:spPr>
        <p:txBody>
          <a:bodyPr>
            <a:normAutofit/>
          </a:bodyPr>
          <a:lstStyle/>
          <a:p>
            <a:pPr algn="ctr"/>
            <a:r>
              <a:rPr lang="fr-FR" sz="2000" dirty="0">
                <a:solidFill>
                  <a:prstClr val="black"/>
                </a:solidFill>
                <a:latin typeface="Constantia"/>
              </a:rPr>
              <a:t>III. </a:t>
            </a:r>
            <a:r>
              <a:rPr lang="fr-F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CADRE OPERATIONNEL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33662"/>
            <a:ext cx="8229600" cy="4675658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§"/>
            </a:pPr>
            <a:endParaRPr lang="fr-FR" sz="7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7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Cible de la formation: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les étudiants de 22 Universités, Ecoles et Instituts de l’enseignement supérieur invités 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 anciens stagiaires de l’ARCOP </a:t>
            </a:r>
          </a:p>
          <a:p>
            <a:pPr marL="0" indent="0" algn="just">
              <a:buClr>
                <a:srgbClr val="00B050"/>
              </a:buClr>
              <a:buNone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7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Sélection des candidats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Critères &amp; conditions de participation</a:t>
            </a:r>
          </a:p>
          <a:p>
            <a:pPr marL="342900" indent="-342900" algn="just">
              <a:buClr>
                <a:srgbClr val="00B050"/>
              </a:buClr>
              <a:buFont typeface="+mj-lt"/>
              <a:buAutoNum type="arabicPeriod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titulaire d’une licence 3</a:t>
            </a:r>
          </a:p>
          <a:p>
            <a:pPr marL="342900" indent="-342900" algn="just">
              <a:buClr>
                <a:srgbClr val="00B050"/>
              </a:buClr>
              <a:buFont typeface="+mj-lt"/>
              <a:buAutoNum type="arabicPeriod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demande motivée avec Cv</a:t>
            </a:r>
          </a:p>
          <a:p>
            <a:pPr marL="342900" indent="-342900" algn="just">
              <a:buClr>
                <a:srgbClr val="00B050"/>
              </a:buClr>
              <a:buFont typeface="+mj-lt"/>
              <a:buAutoNum type="arabicPeriod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copie de la CNI</a:t>
            </a:r>
          </a:p>
          <a:p>
            <a:pPr marL="0" indent="0" algn="just">
              <a:buClr>
                <a:srgbClr val="00B050"/>
              </a:buClr>
              <a:buNone/>
            </a:pPr>
            <a:endParaRPr lang="fr-FR" sz="7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7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Choix  du Comité de Sélection: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Contrôle de conformité sur dossier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Gestion et suivi des réclamations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Décision définitive: 152 étudiants sélectionnés </a:t>
            </a:r>
          </a:p>
          <a:p>
            <a:pPr marL="0" indent="0">
              <a:buNone/>
            </a:pPr>
            <a:endParaRPr lang="fr-FR" sz="7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7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4169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1196752"/>
            <a:ext cx="5523384" cy="504056"/>
          </a:xfrm>
        </p:spPr>
        <p:txBody>
          <a:bodyPr>
            <a:normAutofit/>
          </a:bodyPr>
          <a:lstStyle/>
          <a:p>
            <a:pPr algn="ctr"/>
            <a:r>
              <a:rPr lang="fr-FR" sz="2000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III. </a:t>
            </a:r>
            <a:r>
              <a:rPr lang="fr-FR" sz="2000" b="1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LE CADRE OPERATIONNEL (suite)</a:t>
            </a:r>
            <a:endParaRPr lang="fr-FR" sz="2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6368" y="1844824"/>
            <a:ext cx="8291264" cy="413305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fr-FR" sz="1800" dirty="0">
              <a:latin typeface="Book Antiqua" pitchFamily="18" charset="0"/>
            </a:endParaRPr>
          </a:p>
          <a:p>
            <a:pPr algn="just">
              <a:buClr>
                <a:srgbClr val="92D050"/>
              </a:buClr>
              <a:buFont typeface="Arial" pitchFamily="34" charset="0"/>
              <a:buChar char="•"/>
            </a:pPr>
            <a:r>
              <a:rPr lang="fr-FR" sz="1900" b="1" dirty="0">
                <a:latin typeface="Times New Roman" charset="0"/>
                <a:ea typeface="Times New Roman" charset="0"/>
                <a:cs typeface="Times New Roman" charset="0"/>
              </a:rPr>
              <a:t>Modules de la formation</a:t>
            </a: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Passation des marchés: procédure-pays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Passation des marchés: procédures bailleurs (BM) 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Introduction sur la dématérialisation de la passation des marchés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 Introduction aux Achats Publics Durables (APD)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Introduction aux Partenariats Publics-privés</a:t>
            </a:r>
          </a:p>
          <a:p>
            <a:pPr algn="just">
              <a:buFont typeface="Wingdings" pitchFamily="2" charset="2"/>
              <a:buChar char="Ø"/>
            </a:pPr>
            <a:endParaRPr lang="fr-FR" sz="19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Clr>
                <a:srgbClr val="92D050"/>
              </a:buClr>
              <a:buFont typeface="Arial" pitchFamily="34" charset="0"/>
              <a:buChar char="•"/>
            </a:pPr>
            <a:r>
              <a:rPr lang="fr-FR" sz="1900" b="1" dirty="0">
                <a:latin typeface="Times New Roman" charset="0"/>
                <a:ea typeface="Times New Roman" charset="0"/>
                <a:cs typeface="Times New Roman" charset="0"/>
              </a:rPr>
              <a:t>Densité de la formation: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Nombre de modules diffusés: </a:t>
            </a:r>
            <a:r>
              <a:rPr lang="fr-FR" sz="1900" b="1" dirty="0">
                <a:latin typeface="Times New Roman" charset="0"/>
                <a:ea typeface="Times New Roman" charset="0"/>
                <a:cs typeface="Times New Roman" charset="0"/>
              </a:rPr>
              <a:t>35 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Quantum horaire global: </a:t>
            </a:r>
            <a:r>
              <a:rPr lang="fr-FR" sz="1900" b="1" dirty="0">
                <a:latin typeface="Times New Roman" charset="0"/>
                <a:ea typeface="Times New Roman" charset="0"/>
                <a:cs typeface="Times New Roman" charset="0"/>
              </a:rPr>
              <a:t>130 heures </a:t>
            </a: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(équivalent d’une licence professionnelle)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latin typeface="Times New Roman" charset="0"/>
                <a:ea typeface="Times New Roman" charset="0"/>
                <a:cs typeface="Times New Roman" charset="0"/>
              </a:rPr>
              <a:t>Durée des enseignements: du 11 juillet au 28 décembre 2023, soit  </a:t>
            </a:r>
            <a:r>
              <a:rPr lang="fr-FR" sz="1900" b="1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6 mois de cours 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Ø"/>
            </a:pPr>
            <a:r>
              <a:rPr lang="fr-FR" sz="1900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Durée prévue du stage: de 2 à 6 mois </a:t>
            </a:r>
            <a:endParaRPr lang="fr-FR" sz="19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Font typeface="Wingdings" pitchFamily="2" charset="2"/>
              <a:buChar char="Ø"/>
            </a:pPr>
            <a:endParaRPr lang="fr-FR" sz="1800" dirty="0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endParaRPr lang="fr-FR" sz="1800" dirty="0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endParaRPr lang="fr-FR" sz="1800" dirty="0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endParaRPr lang="fr-FR" sz="1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727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1268760"/>
            <a:ext cx="6336704" cy="436910"/>
          </a:xfrm>
        </p:spPr>
        <p:txBody>
          <a:bodyPr>
            <a:normAutofit/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fr-F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III. LE CADRE OPERATIONNEL (suite)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5516" y="1844824"/>
            <a:ext cx="8712968" cy="46665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sz="1800" dirty="0">
              <a:solidFill>
                <a:srgbClr val="000000"/>
              </a:solidFill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2300" b="1" dirty="0">
                <a:latin typeface="Times New Roman" charset="0"/>
                <a:ea typeface="Times New Roman" charset="0"/>
                <a:cs typeface="Times New Roman" charset="0"/>
              </a:rPr>
              <a:t>Evaluation des enseignements</a:t>
            </a: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Mise en place d’un </a:t>
            </a:r>
            <a:r>
              <a:rPr lang="fr-FR" sz="2300" b="1" dirty="0">
                <a:latin typeface="Times New Roman" charset="0"/>
                <a:ea typeface="Times New Roman" charset="0"/>
                <a:cs typeface="Times New Roman" charset="0"/>
              </a:rPr>
              <a:t>Comité d’évaluation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endParaRPr lang="fr-FR" sz="23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fr-FR" sz="2300" b="1" dirty="0">
                <a:latin typeface="Times New Roman" charset="0"/>
                <a:ea typeface="Times New Roman" charset="0"/>
                <a:cs typeface="Times New Roman" charset="0"/>
              </a:rPr>
              <a:t>Note technique </a:t>
            </a: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portant sur la méthodologie: Travail personnel de l’étudiant (</a:t>
            </a:r>
            <a:r>
              <a:rPr lang="fr-FR" sz="2300" b="1" dirty="0">
                <a:latin typeface="Times New Roman" charset="0"/>
                <a:ea typeface="Times New Roman" charset="0"/>
                <a:cs typeface="Times New Roman" charset="0"/>
              </a:rPr>
              <a:t>TPE</a:t>
            </a: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) :</a:t>
            </a:r>
          </a:p>
          <a:p>
            <a:pPr marL="342900" lvl="0" indent="-342900" algn="just">
              <a:lnSpc>
                <a:spcPct val="115000"/>
              </a:lnSpc>
              <a:buClr>
                <a:srgbClr val="00B050"/>
              </a:buClr>
              <a:buFont typeface="+mj-lt"/>
              <a:buAutoNum type="arabicPeriod"/>
              <a:tabLst>
                <a:tab pos="2581275" algn="l"/>
              </a:tabLst>
            </a:pP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cinq (05) sujets pratiques élaborés par les  formateurs agréés </a:t>
            </a:r>
          </a:p>
          <a:p>
            <a:pPr marL="342900" lvl="0" indent="-342900" algn="just">
              <a:lnSpc>
                <a:spcPct val="115000"/>
              </a:lnSpc>
              <a:buClr>
                <a:srgbClr val="00B050"/>
              </a:buClr>
              <a:buFont typeface="+mj-lt"/>
              <a:buAutoNum type="arabicPeriod"/>
              <a:tabLst>
                <a:tab pos="2581275" algn="l"/>
              </a:tabLst>
            </a:pP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quinze (15) groupes de TPE constitués avec l’identification du rapporteur de groupe</a:t>
            </a:r>
          </a:p>
          <a:p>
            <a:pPr marL="342900" lvl="0" indent="-342900" algn="just">
              <a:lnSpc>
                <a:spcPct val="115000"/>
              </a:lnSpc>
              <a:buClr>
                <a:srgbClr val="00B050"/>
              </a:buClr>
              <a:buFont typeface="+mj-lt"/>
              <a:buAutoNum type="arabicPeriod"/>
              <a:tabLst>
                <a:tab pos="2581275" algn="l"/>
              </a:tabLst>
            </a:pP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une session du premier tour organisée avec la validation académique définitive de l’évaluation pour 13 groupes de travail: groupes n°1 à n°11   </a:t>
            </a:r>
          </a:p>
          <a:p>
            <a:pPr marL="342900" lvl="0" indent="-342900" algn="just">
              <a:lnSpc>
                <a:spcPct val="115000"/>
              </a:lnSpc>
              <a:buClr>
                <a:srgbClr val="00B050"/>
              </a:buClr>
              <a:buFont typeface="+mj-lt"/>
              <a:buAutoNum type="arabicPeriod"/>
              <a:tabLst>
                <a:tab pos="2581275" algn="l"/>
              </a:tabLst>
            </a:pP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une session du second tour organisée avec la validation académique de l’évaluation pour les groupes de travail n°12, n°13, n°14 et n°15</a:t>
            </a:r>
          </a:p>
          <a:p>
            <a:pPr marL="342900" lvl="0" indent="-342900" algn="just">
              <a:lnSpc>
                <a:spcPct val="115000"/>
              </a:lnSpc>
              <a:buClr>
                <a:srgbClr val="00B050"/>
              </a:buClr>
              <a:buFont typeface="+mj-lt"/>
              <a:buAutoNum type="arabicPeriod"/>
              <a:tabLst>
                <a:tab pos="2581275" algn="l"/>
              </a:tabLst>
            </a:pP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la transmission, via courriel, de la </a:t>
            </a:r>
            <a:r>
              <a:rPr lang="en-US" sz="2300" dirty="0">
                <a:latin typeface="Times New Roman" charset="0"/>
                <a:ea typeface="Times New Roman" charset="0"/>
                <a:cs typeface="Times New Roman" charset="0"/>
              </a:rPr>
              <a:t>liste certifiée des Assistants en marché public avec les notes de l’évaluation finale</a:t>
            </a:r>
          </a:p>
          <a:p>
            <a:pPr marL="342900" lvl="0" indent="-342900" algn="just">
              <a:lnSpc>
                <a:spcPct val="115000"/>
              </a:lnSpc>
              <a:buClr>
                <a:srgbClr val="00B050"/>
              </a:buClr>
              <a:buFont typeface="+mj-lt"/>
              <a:buAutoNum type="arabicPeriod"/>
              <a:tabLst>
                <a:tab pos="2581275" algn="l"/>
              </a:tabLst>
            </a:pPr>
            <a:r>
              <a:rPr lang="fr-FR" sz="2300" dirty="0">
                <a:latin typeface="Times New Roman" charset="0"/>
                <a:ea typeface="Times New Roman" charset="0"/>
                <a:cs typeface="Times New Roman" charset="0"/>
              </a:rPr>
              <a:t>les attestations de participation  finalisées en avril 2024.</a:t>
            </a:r>
          </a:p>
          <a:p>
            <a:pPr marL="0" lvl="0" indent="0" algn="just">
              <a:lnSpc>
                <a:spcPct val="115000"/>
              </a:lnSpc>
              <a:buClr>
                <a:srgbClr val="00B050"/>
              </a:buClr>
              <a:buNone/>
              <a:tabLst>
                <a:tab pos="2581275" algn="l"/>
              </a:tabLst>
            </a:pPr>
            <a:endParaRPr lang="fr-FR" sz="23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1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23728" y="1637928"/>
            <a:ext cx="5899212" cy="422920"/>
          </a:xfrm>
        </p:spPr>
        <p:txBody>
          <a:bodyPr>
            <a:normAutofit/>
          </a:bodyPr>
          <a:lstStyle/>
          <a:p>
            <a:pPr algn="ctr"/>
            <a:r>
              <a:rPr lang="fr-FR" sz="2000" b="1" dirty="0">
                <a:solidFill>
                  <a:prstClr val="black"/>
                </a:solidFill>
                <a:latin typeface="Constantia"/>
              </a:rPr>
              <a:t>III.</a:t>
            </a:r>
            <a:r>
              <a:rPr lang="fr-F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LE CADRE OPERATIONNEL  (suite)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219256" cy="3124944"/>
          </a:xfrm>
        </p:spPr>
        <p:txBody>
          <a:bodyPr/>
          <a:lstStyle/>
          <a:p>
            <a:pPr>
              <a:buFont typeface="Wingdings" charset="2"/>
              <a:buChar char="Ø"/>
            </a:pPr>
            <a:endParaRPr lang="fr-FR" dirty="0"/>
          </a:p>
          <a:p>
            <a:pPr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latin typeface="Times New Roman"/>
                <a:ea typeface="Times New Roman"/>
              </a:rPr>
              <a:t>Dans un souci de </a:t>
            </a:r>
            <a:r>
              <a:rPr lang="fr-FR" sz="1800" b="1" dirty="0">
                <a:latin typeface="Times New Roman"/>
                <a:ea typeface="Times New Roman"/>
              </a:rPr>
              <a:t>transparence et d’efficacité</a:t>
            </a:r>
            <a:r>
              <a:rPr lang="fr-FR" sz="1800" dirty="0">
                <a:latin typeface="Times New Roman"/>
                <a:ea typeface="Times New Roman"/>
              </a:rPr>
              <a:t>, la communication avec les Assistants en marché public s’est faite via les canaux officiels suivant : </a:t>
            </a:r>
            <a:r>
              <a:rPr lang="fr-FR" sz="1800" dirty="0">
                <a:solidFill>
                  <a:srgbClr val="0F69FF"/>
                </a:solidFill>
                <a:latin typeface="Times New Roman"/>
                <a:ea typeface="Times New Roman"/>
              </a:rPr>
              <a:t>amp1.promo2@armp.sn et amp2.promo2@armp.sn .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§"/>
            </a:pPr>
            <a:endParaRPr lang="fr-FR" sz="18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fr-FR" sz="1800" dirty="0">
                <a:latin typeface="Times New Roman"/>
                <a:ea typeface="Times New Roman"/>
              </a:rPr>
              <a:t>Les membres du  Comité de sélection, d'évaluation et d'affectation étaient en  copie de toute communication relative à la formation concernée via </a:t>
            </a:r>
            <a:r>
              <a:rPr lang="fr-FR" sz="1800" dirty="0" err="1">
                <a:solidFill>
                  <a:srgbClr val="3366FF"/>
                </a:solidFill>
                <a:latin typeface="Times New Roman"/>
                <a:ea typeface="Times New Roman"/>
              </a:rPr>
              <a:t>evaluation.amp@armp.sn</a:t>
            </a:r>
            <a:r>
              <a:rPr lang="fr-FR" sz="1800" dirty="0">
                <a:solidFill>
                  <a:srgbClr val="3366FF"/>
                </a:solidFill>
                <a:latin typeface="Times New Roman"/>
                <a:ea typeface="Times New Roman"/>
              </a:rPr>
              <a:t>.</a:t>
            </a:r>
            <a:endParaRPr lang="fr-FR" sz="1800" dirty="0">
              <a:solidFill>
                <a:srgbClr val="3366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76023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FB5FB8C6249E4BBF0E311B7528C715" ma:contentTypeVersion="6" ma:contentTypeDescription="Crée un document." ma:contentTypeScope="" ma:versionID="65f8b4cfe6b93bbdda9c73aadba91d1c">
  <xsd:schema xmlns:xsd="http://www.w3.org/2001/XMLSchema" xmlns:xs="http://www.w3.org/2001/XMLSchema" xmlns:p="http://schemas.microsoft.com/office/2006/metadata/properties" xmlns:ns3="2daa6ecd-a5f6-4d34-877b-6d28ed23ca19" targetNamespace="http://schemas.microsoft.com/office/2006/metadata/properties" ma:root="true" ma:fieldsID="c43f92e1f7788f105229fc5ba0f7b2a8" ns3:_="">
    <xsd:import namespace="2daa6ecd-a5f6-4d34-877b-6d28ed23ca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_activity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aa6ecd-a5f6-4d34-877b-6d28ed23ca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daa6ecd-a5f6-4d34-877b-6d28ed23ca1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B9806F-99C0-4587-A06B-883113ED2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aa6ecd-a5f6-4d34-877b-6d28ed23ca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DD5E35-A34B-4678-ADB7-48EC7DF6A91B}">
  <ds:schemaRefs>
    <ds:schemaRef ds:uri="http://schemas.microsoft.com/office/2006/metadata/properties"/>
    <ds:schemaRef ds:uri="2daa6ecd-a5f6-4d34-877b-6d28ed23ca1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FB37CE9-530C-486F-8E68-D749C9386D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1664</TotalTime>
  <Words>853</Words>
  <Application>Microsoft Macintosh PowerPoint</Application>
  <PresentationFormat>Présentation à l'écran (4:3)</PresentationFormat>
  <Paragraphs>159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Oriel</vt:lpstr>
      <vt:lpstr>  PROGRAMME FORMATION DES ASSISTANTS  EN MARCHE PUBLIC  CEREMONIE DE REMISE DES ATTESTATIONS   PROMOTION 2  Dakar - IRCOP, le 10 septembre 2024</vt:lpstr>
      <vt:lpstr>PLAN</vt:lpstr>
      <vt:lpstr>LE CADRE STRATÉGIQUE </vt:lpstr>
      <vt:lpstr>    B. Une vision Déclinée</vt:lpstr>
      <vt:lpstr>     II. LE CADRE CONCEPTUEL</vt:lpstr>
      <vt:lpstr>III. LE CADRE OPERATIONNEL</vt:lpstr>
      <vt:lpstr>III. LE CADRE OPERATIONNEL (suite)</vt:lpstr>
      <vt:lpstr>                     III. LE CADRE OPERATIONNEL (suite)</vt:lpstr>
      <vt:lpstr>III. LE CADRE OPERATIONNEL  (suite)</vt:lpstr>
      <vt:lpstr>IV. Performances REALISEES</vt:lpstr>
      <vt:lpstr>IV. Performances REALISEES</vt:lpstr>
      <vt:lpstr>V. Perspectives </vt:lpstr>
      <vt:lpstr> Remerciements &amp; Reconnaissance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LUTTE CONTRE LA CORRUPTION DANS LES MARCHES PUBLICS:</dc:title>
  <dc:creator>SAMB Lamine</dc:creator>
  <cp:lastModifiedBy>LAMINE SAMB</cp:lastModifiedBy>
  <cp:revision>216</cp:revision>
  <dcterms:created xsi:type="dcterms:W3CDTF">2018-06-07T09:37:43Z</dcterms:created>
  <dcterms:modified xsi:type="dcterms:W3CDTF">2024-09-10T12:28:48Z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0x0101006FFB5FB8C6249E4BBF0E311B7528C715</vt:lpwstr>
  </property>
</Properties>
</file>